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Work Sans" panose="020B0604020202020204" charset="0"/>
      <p:regular r:id="rId15"/>
      <p:bold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95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18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>
        <p:guide orient="horz" pos="595"/>
        <p:guide pos="3840"/>
        <p:guide orient="horz" pos="18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1c128f3124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21c128f312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1c128f3124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21c128f312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1c128f3124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21c128f312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1c128f3124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21c128f3124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/>
        </p:nvSpPr>
        <p:spPr>
          <a:xfrm>
            <a:off x="1140830" y="2114981"/>
            <a:ext cx="6453600" cy="2800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3F3F3F"/>
              </a:buClr>
              <a:buSzPts val="5400"/>
            </a:pPr>
            <a:r>
              <a:rPr lang="es-ES" sz="4400" b="1" i="0" dirty="0">
                <a:solidFill>
                  <a:schemeClr val="tx2">
                    <a:lumMod val="25000"/>
                  </a:schemeClr>
                </a:solidFill>
                <a:effectLst/>
                <a:latin typeface="Work Sans" pitchFamily="2" charset="0"/>
                <a:ea typeface="Work Sans Light" pitchFamily="2" charset="0"/>
                <a:cs typeface="Work Sans Light" pitchFamily="2" charset="0"/>
              </a:rPr>
              <a:t>Control de inventario, ventas y facturación de una tienda física de bicicletas</a:t>
            </a:r>
            <a:endParaRPr lang="es-ES" sz="4400" dirty="0">
              <a:solidFill>
                <a:schemeClr val="tx2">
                  <a:lumMod val="25000"/>
                </a:schemeClr>
              </a:solidFill>
              <a:effectLst/>
              <a:latin typeface="Work Sans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415601" y="2165125"/>
            <a:ext cx="5091900" cy="3401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 dirty="0" err="1"/>
              <a:t>Bike</a:t>
            </a:r>
            <a:r>
              <a:rPr lang="es-ES" sz="2200" dirty="0"/>
              <a:t> </a:t>
            </a:r>
            <a:r>
              <a:rPr lang="es-ES" sz="2200" dirty="0" err="1"/>
              <a:t>Life</a:t>
            </a:r>
            <a:r>
              <a:rPr lang="es-ES" sz="2200" dirty="0"/>
              <a:t> necesita un sistema para mejorar el control de inventario, ventas y facturación. El objetivo es evitar faltantes de stock, procesar ventas rápidamente, y generar facturas. También se requiere una interfaz fácil de usar, integración con otros sistemas, capacitación para el personal, y asegurar la protección y respaldo de datos.</a:t>
            </a:r>
            <a:endParaRPr sz="2200" dirty="0">
              <a:solidFill>
                <a:schemeClr val="dk1"/>
              </a:solidFill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626572" y="1054515"/>
            <a:ext cx="3890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ork Sans"/>
              <a:buNone/>
            </a:pPr>
            <a:r>
              <a:rPr lang="es-CO" sz="3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Descripción Problemática</a:t>
            </a:r>
            <a:endParaRPr sz="3000" b="1" u="none" strike="noStrike" cap="none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10" name="Google Shape;110;p16"/>
          <p:cNvCxnSpPr/>
          <p:nvPr/>
        </p:nvCxnSpPr>
        <p:spPr>
          <a:xfrm>
            <a:off x="4143825" y="2144425"/>
            <a:ext cx="3429000" cy="207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000" y="1719650"/>
            <a:ext cx="5680399" cy="379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>
            <a:off x="1709300" y="2814525"/>
            <a:ext cx="9157800" cy="19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200" dirty="0">
                <a:solidFill>
                  <a:schemeClr val="lt1"/>
                </a:solidFill>
              </a:rPr>
              <a:t>●</a:t>
            </a:r>
            <a:r>
              <a:rPr lang="es-CO" sz="700" dirty="0">
                <a:solidFill>
                  <a:schemeClr val="lt1"/>
                </a:solidFill>
              </a:rPr>
              <a:t>      </a:t>
            </a:r>
            <a:r>
              <a:rPr lang="es-CO" sz="1200" dirty="0">
                <a:solidFill>
                  <a:schemeClr val="lt1"/>
                </a:solidFill>
              </a:rPr>
              <a:t> </a:t>
            </a:r>
            <a:r>
              <a:rPr lang="es-CO" sz="2000" dirty="0">
                <a:solidFill>
                  <a:schemeClr val="lt1"/>
                </a:solidFill>
              </a:rPr>
              <a:t>Desarrollar e implementar un Sistema de ventas para una tienda de Bicicletas que permita optimizar la venta, almacenamiento y reparaciones, con el fin de mejorar la eficiencia, aumentar la satisfacción del cliente y maximizar las utilidades de la empresa.</a:t>
            </a:r>
            <a:endParaRPr sz="2000" dirty="0">
              <a:solidFill>
                <a:schemeClr val="lt1"/>
              </a:solidFill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3791575" y="1046025"/>
            <a:ext cx="4444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ork Sans"/>
              <a:buNone/>
            </a:pPr>
            <a:r>
              <a:rPr lang="es-CO" sz="4000" b="1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Objetivo General</a:t>
            </a:r>
            <a:endParaRPr sz="2400" b="1" u="none" strike="noStrike" cap="non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18" name="Google Shape;118;p17"/>
          <p:cNvCxnSpPr/>
          <p:nvPr/>
        </p:nvCxnSpPr>
        <p:spPr>
          <a:xfrm>
            <a:off x="4112725" y="1754025"/>
            <a:ext cx="3429000" cy="207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1685779" y="1759886"/>
            <a:ext cx="9157800" cy="3977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 dirty="0">
                <a:solidFill>
                  <a:schemeClr val="lt1"/>
                </a:solidFill>
              </a:rPr>
              <a:t>●       1. Optimizar la venta: Implementar un sistema de ventas que permita a la tienda de bicicletas gestionar de manera eficiente las ventas.</a:t>
            </a:r>
            <a:endParaRPr sz="1800" dirty="0">
              <a:solidFill>
                <a:schemeClr val="lt1"/>
              </a:solidFill>
            </a:endParaRPr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 dirty="0">
                <a:solidFill>
                  <a:schemeClr val="lt1"/>
                </a:solidFill>
              </a:rPr>
              <a:t>●       2. Mejora el almacenamiento: Desarrollar un sistema control  de almacenamiento que permita a la tienda de bicicletas llevar un registro preciso de sus inventarios, evitando el desperdicio y garantizando la disponibilidad de los productos.</a:t>
            </a:r>
            <a:endParaRPr sz="1800" dirty="0">
              <a:solidFill>
                <a:schemeClr val="lt1"/>
              </a:solidFill>
            </a:endParaRPr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 dirty="0">
                <a:solidFill>
                  <a:schemeClr val="lt1"/>
                </a:solidFill>
              </a:rPr>
              <a:t>●       3. Maximizar la rapidez al momento de registrar las reparaciones: Implementar un sistema de gestión de reparaciones que permita a la tienda de bicicletas gestionar de manera eficiente la asignación de recursos y la facturación de los servicios realizados.</a:t>
            </a:r>
            <a:endParaRPr sz="1800" dirty="0">
              <a:solidFill>
                <a:schemeClr val="lt1"/>
              </a:solidFill>
            </a:endParaRPr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 dirty="0">
                <a:solidFill>
                  <a:schemeClr val="lt1"/>
                </a:solidFill>
              </a:rPr>
              <a:t>●       4. </a:t>
            </a:r>
            <a:r>
              <a:rPr lang="es-CO" sz="1800" u="sng" dirty="0">
                <a:solidFill>
                  <a:schemeClr val="lt1"/>
                </a:solidFill>
              </a:rPr>
              <a:t>Proporcio	</a:t>
            </a:r>
            <a:r>
              <a:rPr lang="es-CO" sz="1800" u="sng" dirty="0" err="1">
                <a:solidFill>
                  <a:schemeClr val="lt1"/>
                </a:solidFill>
              </a:rPr>
              <a:t>nar</a:t>
            </a:r>
            <a:r>
              <a:rPr lang="es-CO" sz="1800" dirty="0">
                <a:solidFill>
                  <a:schemeClr val="lt1"/>
                </a:solidFill>
              </a:rPr>
              <a:t> soporte y capacitación: Ofrecer capacitación y soporte a los usuarios del sistema de control para garantizar su correcto uso y aprovechamiento. </a:t>
            </a:r>
            <a:endParaRPr sz="1800" dirty="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3170000" y="423850"/>
            <a:ext cx="5594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ork Sans"/>
              <a:buNone/>
            </a:pPr>
            <a:r>
              <a:rPr lang="es-CO" sz="4000" b="1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Objetivos Específicos</a:t>
            </a:r>
            <a:endParaRPr sz="2400" b="1" u="none" strike="noStrike" cap="non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25" name="Google Shape;125;p18"/>
          <p:cNvCxnSpPr/>
          <p:nvPr/>
        </p:nvCxnSpPr>
        <p:spPr>
          <a:xfrm rot="10800000" flipH="1">
            <a:off x="3242525" y="1149725"/>
            <a:ext cx="5397600" cy="105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/>
        </p:nvSpPr>
        <p:spPr>
          <a:xfrm>
            <a:off x="784825" y="296875"/>
            <a:ext cx="39600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"/>
              <a:buNone/>
            </a:pPr>
            <a:r>
              <a:rPr lang="es-CO" sz="3000" b="1" dirty="0">
                <a:solidFill>
                  <a:srgbClr val="38AA00"/>
                </a:solidFill>
                <a:latin typeface="Work Sans"/>
                <a:ea typeface="Work Sans"/>
                <a:cs typeface="Work Sans"/>
                <a:sym typeface="Work Sans"/>
              </a:rPr>
              <a:t>Requerimientos Funcionales</a:t>
            </a:r>
            <a:endParaRPr sz="3000" b="1" dirty="0">
              <a:solidFill>
                <a:srgbClr val="38AA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4">
            <a:alphaModFix/>
          </a:blip>
          <a:srcRect l="20380" r="20374"/>
          <a:stretch/>
        </p:blipFill>
        <p:spPr>
          <a:xfrm>
            <a:off x="6096000" y="-2"/>
            <a:ext cx="6096000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39993A5-FB01-9701-7F48-6B7174D47B57}"/>
              </a:ext>
            </a:extLst>
          </p:cNvPr>
          <p:cNvSpPr txBox="1"/>
          <p:nvPr/>
        </p:nvSpPr>
        <p:spPr>
          <a:xfrm>
            <a:off x="784827" y="1408375"/>
            <a:ext cx="4446080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b="1" dirty="0"/>
              <a:t>Información de entrada:</a:t>
            </a:r>
            <a:r>
              <a:rPr lang="es-ES" sz="1600" dirty="0"/>
              <a:t> </a:t>
            </a:r>
          </a:p>
          <a:p>
            <a:r>
              <a:rPr lang="es-ES" sz="1600" dirty="0"/>
              <a:t>➢ Registrar información personal del personal de la tienda.</a:t>
            </a:r>
            <a:br>
              <a:rPr lang="es-ES" sz="1600" dirty="0"/>
            </a:br>
            <a:r>
              <a:rPr lang="es-ES" sz="1600" dirty="0"/>
              <a:t>➢ Asignar las reparaciones que ingresan al local.</a:t>
            </a:r>
            <a:br>
              <a:rPr lang="es-ES" sz="1600" dirty="0"/>
            </a:br>
            <a:r>
              <a:rPr lang="es-ES" sz="1600" dirty="0"/>
              <a:t>➢ Matricular proveedores e inventario.</a:t>
            </a:r>
          </a:p>
          <a:p>
            <a:endParaRPr lang="es-ES" sz="1600" b="1" dirty="0"/>
          </a:p>
          <a:p>
            <a:r>
              <a:rPr lang="es-ES" sz="1600" b="1" dirty="0"/>
              <a:t>Procesos:</a:t>
            </a:r>
            <a:r>
              <a:rPr lang="es-ES" sz="1600" dirty="0"/>
              <a:t> </a:t>
            </a:r>
          </a:p>
          <a:p>
            <a:r>
              <a:rPr lang="es-ES" sz="1600" dirty="0"/>
              <a:t>➢ Registrar información sobre bicicletas, repuestos y accesorios.</a:t>
            </a:r>
            <a:br>
              <a:rPr lang="es-ES" sz="1600" dirty="0"/>
            </a:br>
            <a:r>
              <a:rPr lang="es-ES" sz="1600" dirty="0"/>
              <a:t>➢ Dar registro de ventas realizadas.</a:t>
            </a:r>
            <a:br>
              <a:rPr lang="es-ES" sz="1600" dirty="0"/>
            </a:br>
            <a:r>
              <a:rPr lang="es-ES" sz="1600" dirty="0"/>
              <a:t>➢ Actualizar inventarios, personal y reparaciones realizadas.</a:t>
            </a:r>
          </a:p>
          <a:p>
            <a:endParaRPr lang="es-ES" sz="1600" b="1" dirty="0"/>
          </a:p>
          <a:p>
            <a:r>
              <a:rPr lang="es-ES" sz="1600" b="1" dirty="0"/>
              <a:t>Salida:</a:t>
            </a:r>
            <a:r>
              <a:rPr lang="es-ES" sz="1600" dirty="0"/>
              <a:t> </a:t>
            </a:r>
          </a:p>
          <a:p>
            <a:r>
              <a:rPr lang="es-ES" sz="1600" dirty="0"/>
              <a:t>➢ Generar informe del personal de la tienda.</a:t>
            </a:r>
            <a:br>
              <a:rPr lang="es-ES" sz="1600" dirty="0"/>
            </a:br>
            <a:r>
              <a:rPr lang="es-ES" sz="1600" dirty="0"/>
              <a:t>➢ Proveer información detallada de bicicletas y accesorios.</a:t>
            </a:r>
            <a:br>
              <a:rPr lang="es-ES" sz="1600" dirty="0"/>
            </a:br>
            <a:r>
              <a:rPr lang="es-ES" sz="1600" dirty="0"/>
              <a:t>➢ Asignar roles en la tienda.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/>
        </p:nvSpPr>
        <p:spPr>
          <a:xfrm>
            <a:off x="7114475" y="541252"/>
            <a:ext cx="35766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"/>
              <a:buNone/>
            </a:pPr>
            <a:r>
              <a:rPr lang="es-CO" sz="3000" b="1" dirty="0">
                <a:solidFill>
                  <a:srgbClr val="38AA00"/>
                </a:solidFill>
                <a:latin typeface="Work Sans"/>
                <a:ea typeface="Work Sans"/>
                <a:cs typeface="Work Sans"/>
                <a:sym typeface="Work Sans"/>
              </a:rPr>
              <a:t>Requerimientos no Funcionales</a:t>
            </a:r>
            <a:endParaRPr sz="3000" b="1" dirty="0">
              <a:solidFill>
                <a:srgbClr val="38AA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8" name="Google Shape;138;p20"/>
          <p:cNvSpPr txBox="1"/>
          <p:nvPr/>
        </p:nvSpPr>
        <p:spPr>
          <a:xfrm>
            <a:off x="7114475" y="2101575"/>
            <a:ext cx="4433512" cy="465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Aplicativo de escritorio.</a:t>
            </a:r>
            <a:endParaRPr sz="1600" dirty="0">
              <a:solidFill>
                <a:schemeClr val="dk1"/>
              </a:solidFill>
              <a:latin typeface="+mj-lt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Lenguaje de desarrollo Java.</a:t>
            </a:r>
            <a:endParaRPr sz="1600" dirty="0">
              <a:solidFill>
                <a:schemeClr val="dk1"/>
              </a:solidFill>
              <a:latin typeface="+mj-lt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Lenguaje de base de datos MYSQL.</a:t>
            </a:r>
            <a:endParaRPr sz="1600" dirty="0">
              <a:solidFill>
                <a:schemeClr val="dk1"/>
              </a:solidFill>
              <a:latin typeface="+mj-lt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Diseño intuitivo y accesible para el manejo simple para el usuario, junto con tutoriales para estos mismos.</a:t>
            </a:r>
            <a:endParaRPr sz="1600" dirty="0">
              <a:solidFill>
                <a:schemeClr val="dk1"/>
              </a:solidFill>
              <a:latin typeface="+mj-lt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Conexión a internet.</a:t>
            </a:r>
            <a:endParaRPr sz="1600" dirty="0">
              <a:solidFill>
                <a:schemeClr val="dk1"/>
              </a:solidFill>
              <a:latin typeface="+mj-lt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Ordenador con estos requisitos mínimos: 1 gigabits de espacio, 8 gigabits de RAM, procesador Intel i7 de cuarta generación</a:t>
            </a:r>
            <a:r>
              <a:rPr lang="es-CO" dirty="0">
                <a:solidFill>
                  <a:schemeClr val="dk1"/>
                </a:solidFill>
                <a:latin typeface="+mj-lt"/>
              </a:rPr>
              <a:t>.</a:t>
            </a:r>
            <a:endParaRPr dirty="0">
              <a:solidFill>
                <a:schemeClr val="dk1"/>
              </a:solidFill>
              <a:latin typeface="+mj-lt"/>
            </a:endParaRPr>
          </a:p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200" b="1" dirty="0">
              <a:solidFill>
                <a:schemeClr val="dk1"/>
              </a:solidFill>
            </a:endParaRPr>
          </a:p>
        </p:txBody>
      </p:sp>
      <p:pic>
        <p:nvPicPr>
          <p:cNvPr id="139" name="Google Shape;139;p20"/>
          <p:cNvPicPr preferRelativeResize="0"/>
          <p:nvPr/>
        </p:nvPicPr>
        <p:blipFill rotWithShape="1">
          <a:blip r:embed="rId4">
            <a:alphaModFix/>
          </a:blip>
          <a:srcRect l="25535" r="11337"/>
          <a:stretch/>
        </p:blipFill>
        <p:spPr>
          <a:xfrm>
            <a:off x="0" y="0"/>
            <a:ext cx="6518787" cy="6857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/>
        </p:nvSpPr>
        <p:spPr>
          <a:xfrm>
            <a:off x="3575550" y="246275"/>
            <a:ext cx="50409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400"/>
              <a:buFont typeface="Work Sans"/>
              <a:buNone/>
            </a:pPr>
            <a:r>
              <a:rPr lang="es-CO" sz="5400" b="1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Base de datos </a:t>
            </a:r>
            <a:endParaRPr sz="6000" b="1">
              <a:solidFill>
                <a:srgbClr val="4D4D4C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45" name="Google Shape;145;p21"/>
          <p:cNvCxnSpPr/>
          <p:nvPr/>
        </p:nvCxnSpPr>
        <p:spPr>
          <a:xfrm rot="10800000" flipH="1">
            <a:off x="3705900" y="1128275"/>
            <a:ext cx="4651500" cy="41400"/>
          </a:xfrm>
          <a:prstGeom prst="straightConnector1">
            <a:avLst/>
          </a:prstGeom>
          <a:noFill/>
          <a:ln w="12700" cap="flat" cmpd="sng">
            <a:solidFill>
              <a:srgbClr val="38AA0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46" name="Google Shape;14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8500" y="1370825"/>
            <a:ext cx="10215006" cy="513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426</Words>
  <Application>Microsoft Office PowerPoint</Application>
  <PresentationFormat>Panorámica</PresentationFormat>
  <Paragraphs>27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Times New Roman</vt:lpstr>
      <vt:lpstr>Work Sans</vt:lpstr>
      <vt:lpstr>Work Sans Light</vt:lpstr>
      <vt:lpstr>Arial</vt:lpstr>
      <vt:lpstr>Calibri</vt:lpstr>
      <vt:lpstr>Roboto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Propietario</cp:lastModifiedBy>
  <cp:revision>9</cp:revision>
  <dcterms:modified xsi:type="dcterms:W3CDTF">2024-08-29T21:06:36Z</dcterms:modified>
</cp:coreProperties>
</file>